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21386800" cy="30279975"/>
  <p:notesSz cx="6858000" cy="9144000"/>
  <p:defaultTextStyle>
    <a:defPPr>
      <a:defRPr lang="fr-FR"/>
    </a:defPPr>
    <a:lvl1pPr marL="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1473098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294619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4419295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5892394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7365492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8838590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0311689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1784787" algn="l" defTabSz="2946197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65" autoAdjust="0"/>
  </p:normalViewPr>
  <p:slideViewPr>
    <p:cSldViewPr>
      <p:cViewPr>
        <p:scale>
          <a:sx n="100" d="100"/>
          <a:sy n="100" d="100"/>
        </p:scale>
        <p:origin x="96" y="8940"/>
      </p:cViewPr>
      <p:guideLst>
        <p:guide orient="horz" pos="9537"/>
        <p:guide pos="67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A6E46-11B5-467A-AA9A-B12D58EB9E3F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19325" y="685800"/>
            <a:ext cx="2419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A57CD-A9BD-451A-B8AE-E92CD871724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260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219325" y="685800"/>
            <a:ext cx="241935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EA57CD-A9BD-451A-B8AE-E92CD8717248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2546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04011" y="9406421"/>
            <a:ext cx="18178781" cy="649056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08021" y="17158652"/>
            <a:ext cx="14970760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3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1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23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65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3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2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12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5505430" y="1212605"/>
            <a:ext cx="4812030" cy="2583610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69341" y="1212605"/>
            <a:ext cx="14079643" cy="2583610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50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085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9410" y="19457691"/>
            <a:ext cx="18178781" cy="6013939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89410" y="12833948"/>
            <a:ext cx="18178781" cy="6623742"/>
          </a:xfrm>
        </p:spPr>
        <p:txBody>
          <a:bodyPr anchor="b"/>
          <a:lstStyle>
            <a:lvl1pPr marL="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1pPr>
            <a:lvl2pPr marL="1473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4619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1929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239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654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38590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1168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8478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113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340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871624" y="7065330"/>
            <a:ext cx="9445837" cy="19983384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4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621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340" y="6777951"/>
            <a:ext cx="9449551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69340" y="9602677"/>
            <a:ext cx="9449551" cy="17446034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0864200" y="6777951"/>
            <a:ext cx="9453262" cy="2824727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3098" indent="0">
              <a:buNone/>
              <a:defRPr sz="6400" b="1"/>
            </a:lvl2pPr>
            <a:lvl3pPr marL="2946197" indent="0">
              <a:buNone/>
              <a:defRPr sz="5800" b="1"/>
            </a:lvl3pPr>
            <a:lvl4pPr marL="4419295" indent="0">
              <a:buNone/>
              <a:defRPr sz="5200" b="1"/>
            </a:lvl4pPr>
            <a:lvl5pPr marL="5892394" indent="0">
              <a:buNone/>
              <a:defRPr sz="5200" b="1"/>
            </a:lvl5pPr>
            <a:lvl6pPr marL="7365492" indent="0">
              <a:buNone/>
              <a:defRPr sz="5200" b="1"/>
            </a:lvl6pPr>
            <a:lvl7pPr marL="8838590" indent="0">
              <a:buNone/>
              <a:defRPr sz="5200" b="1"/>
            </a:lvl7pPr>
            <a:lvl8pPr marL="10311689" indent="0">
              <a:buNone/>
              <a:defRPr sz="5200" b="1"/>
            </a:lvl8pPr>
            <a:lvl9pPr marL="11784787" indent="0">
              <a:buNone/>
              <a:defRPr sz="52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0864200" y="9602677"/>
            <a:ext cx="9453262" cy="17446034"/>
          </a:xfrm>
        </p:spPr>
        <p:txBody>
          <a:bodyPr/>
          <a:lstStyle>
            <a:lvl1pPr>
              <a:defRPr sz="7700"/>
            </a:lvl1pPr>
            <a:lvl2pPr>
              <a:defRPr sz="64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693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62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342" y="1205591"/>
            <a:ext cx="7036110" cy="5130774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61644" y="1205594"/>
            <a:ext cx="11955815" cy="25843120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400"/>
            </a:lvl4pPr>
            <a:lvl5pPr>
              <a:defRPr sz="6400"/>
            </a:lvl5pPr>
            <a:lvl6pPr>
              <a:defRPr sz="6400"/>
            </a:lvl6pPr>
            <a:lvl7pPr>
              <a:defRPr sz="6400"/>
            </a:lvl7pPr>
            <a:lvl8pPr>
              <a:defRPr sz="6400"/>
            </a:lvl8pPr>
            <a:lvl9pPr>
              <a:defRPr sz="6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342" y="6336367"/>
            <a:ext cx="7036110" cy="20712346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52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91963" y="21195982"/>
            <a:ext cx="12832080" cy="2502306"/>
          </a:xfrm>
        </p:spPr>
        <p:txBody>
          <a:bodyPr anchor="b"/>
          <a:lstStyle>
            <a:lvl1pPr algn="l">
              <a:defRPr sz="64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191963" y="2705573"/>
            <a:ext cx="12832080" cy="18167985"/>
          </a:xfrm>
        </p:spPr>
        <p:txBody>
          <a:bodyPr/>
          <a:lstStyle>
            <a:lvl1pPr marL="0" indent="0">
              <a:buNone/>
              <a:defRPr sz="10300"/>
            </a:lvl1pPr>
            <a:lvl2pPr marL="1473098" indent="0">
              <a:buNone/>
              <a:defRPr sz="9000"/>
            </a:lvl2pPr>
            <a:lvl3pPr marL="2946197" indent="0">
              <a:buNone/>
              <a:defRPr sz="7700"/>
            </a:lvl3pPr>
            <a:lvl4pPr marL="4419295" indent="0">
              <a:buNone/>
              <a:defRPr sz="6400"/>
            </a:lvl4pPr>
            <a:lvl5pPr marL="5892394" indent="0">
              <a:buNone/>
              <a:defRPr sz="6400"/>
            </a:lvl5pPr>
            <a:lvl6pPr marL="7365492" indent="0">
              <a:buNone/>
              <a:defRPr sz="6400"/>
            </a:lvl6pPr>
            <a:lvl7pPr marL="8838590" indent="0">
              <a:buNone/>
              <a:defRPr sz="6400"/>
            </a:lvl7pPr>
            <a:lvl8pPr marL="10311689" indent="0">
              <a:buNone/>
              <a:defRPr sz="6400"/>
            </a:lvl8pPr>
            <a:lvl9pPr marL="11784787" indent="0">
              <a:buNone/>
              <a:defRPr sz="64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191963" y="23698289"/>
            <a:ext cx="12832080" cy="3553689"/>
          </a:xfrm>
        </p:spPr>
        <p:txBody>
          <a:bodyPr/>
          <a:lstStyle>
            <a:lvl1pPr marL="0" indent="0">
              <a:buNone/>
              <a:defRPr sz="4500"/>
            </a:lvl1pPr>
            <a:lvl2pPr marL="1473098" indent="0">
              <a:buNone/>
              <a:defRPr sz="3900"/>
            </a:lvl2pPr>
            <a:lvl3pPr marL="2946197" indent="0">
              <a:buNone/>
              <a:defRPr sz="3200"/>
            </a:lvl3pPr>
            <a:lvl4pPr marL="4419295" indent="0">
              <a:buNone/>
              <a:defRPr sz="2900"/>
            </a:lvl4pPr>
            <a:lvl5pPr marL="5892394" indent="0">
              <a:buNone/>
              <a:defRPr sz="2900"/>
            </a:lvl5pPr>
            <a:lvl6pPr marL="7365492" indent="0">
              <a:buNone/>
              <a:defRPr sz="2900"/>
            </a:lvl6pPr>
            <a:lvl7pPr marL="8838590" indent="0">
              <a:buNone/>
              <a:defRPr sz="2900"/>
            </a:lvl7pPr>
            <a:lvl8pPr marL="10311689" indent="0">
              <a:buNone/>
              <a:defRPr sz="2900"/>
            </a:lvl8pPr>
            <a:lvl9pPr marL="11784787" indent="0">
              <a:buNone/>
              <a:defRPr sz="2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220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341" y="1212604"/>
            <a:ext cx="19248120" cy="5046663"/>
          </a:xfrm>
          <a:prstGeom prst="rect">
            <a:avLst/>
          </a:prstGeom>
        </p:spPr>
        <p:txBody>
          <a:bodyPr vert="horz" lIns="294620" tIns="147310" rIns="294620" bIns="14731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341" y="7065330"/>
            <a:ext cx="19248120" cy="19983384"/>
          </a:xfrm>
          <a:prstGeom prst="rect">
            <a:avLst/>
          </a:prstGeom>
        </p:spPr>
        <p:txBody>
          <a:bodyPr vert="horz" lIns="294620" tIns="147310" rIns="294620" bIns="14731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69341" y="28065053"/>
            <a:ext cx="4990253" cy="1612128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41913-6A83-48CB-884F-3D5D66DCB8C3}" type="datetimeFigureOut">
              <a:rPr lang="fr-FR" smtClean="0"/>
              <a:t>09/06/2016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7307158" y="28065053"/>
            <a:ext cx="6772487" cy="1612128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5327208" y="28065053"/>
            <a:ext cx="4990253" cy="1612128"/>
          </a:xfrm>
          <a:prstGeom prst="rect">
            <a:avLst/>
          </a:prstGeom>
        </p:spPr>
        <p:txBody>
          <a:bodyPr vert="horz" lIns="294620" tIns="147310" rIns="294620" bIns="147310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1CE3C-70CA-4811-A24E-4033455877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904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46197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4824" indent="-1104824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3785" indent="-920687" algn="l" defTabSz="2946197" rtl="0" eaLnBrk="1" latinLnBrk="0" hangingPunct="1">
        <a:spcBef>
          <a:spcPct val="20000"/>
        </a:spcBef>
        <a:buFont typeface="Arial" panose="020B0604020202020204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2746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55844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–"/>
        <a:defRPr sz="6400" kern="1200">
          <a:solidFill>
            <a:schemeClr val="tx1"/>
          </a:solidFill>
          <a:latin typeface="+mn-lt"/>
          <a:ea typeface="+mn-ea"/>
          <a:cs typeface="+mn-cs"/>
        </a:defRPr>
      </a:lvl4pPr>
      <a:lvl5pPr marL="6628943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»"/>
        <a:defRPr sz="6400" kern="1200">
          <a:solidFill>
            <a:schemeClr val="tx1"/>
          </a:solidFill>
          <a:latin typeface="+mn-lt"/>
          <a:ea typeface="+mn-ea"/>
          <a:cs typeface="+mn-cs"/>
        </a:defRPr>
      </a:lvl5pPr>
      <a:lvl6pPr marL="8102041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6pPr>
      <a:lvl7pPr marL="9575140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7pPr>
      <a:lvl8pPr marL="11048238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8pPr>
      <a:lvl9pPr marL="12521336" indent="-736549" algn="l" defTabSz="2946197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3098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4619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19295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92394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65492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38590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11689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84787" algn="l" defTabSz="294619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C:\Users\Ibrahim MAIGA\Downloads\Hubble_Extreme_Deep_Field_(full_resolution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576" y="-492387"/>
            <a:ext cx="22176158" cy="32156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e 1"/>
          <p:cNvGrpSpPr/>
          <p:nvPr/>
        </p:nvGrpSpPr>
        <p:grpSpPr>
          <a:xfrm>
            <a:off x="13571" y="234330"/>
            <a:ext cx="22201109" cy="3672409"/>
            <a:chOff x="-35792" y="-1421854"/>
            <a:chExt cx="22201109" cy="3672409"/>
          </a:xfrm>
        </p:grpSpPr>
        <p:sp>
          <p:nvSpPr>
            <p:cNvPr id="4" name="Rectangle à coins arrondis 3"/>
            <p:cNvSpPr/>
            <p:nvPr/>
          </p:nvSpPr>
          <p:spPr>
            <a:xfrm>
              <a:off x="633510" y="-1421854"/>
              <a:ext cx="20336899" cy="367240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Picture 3" descr="C:\Users\Ibrahim MAIGA\Downloads\Cosmograve-master\Logo_université_montpelli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7263" y="-1180609"/>
              <a:ext cx="1573670" cy="163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Ibrahim MAIGA\Downloads\Cosmograve-master\Laboratoire-Univers-et-Particules-de-Montpelli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779" y="-1185901"/>
              <a:ext cx="2032596" cy="1348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5" descr="C:\Users\Ibrahim MAIGA\Downloads\Cosmograve-master\logo fac de science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5133" y="-1203121"/>
              <a:ext cx="1192963" cy="143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C:\Users\Ibrahim MAIGA\Downloads\Cosmograve-master\logosDephy2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009" y="-1082219"/>
              <a:ext cx="1738167" cy="1172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ZoneTexte 8"/>
            <p:cNvSpPr txBox="1"/>
            <p:nvPr/>
          </p:nvSpPr>
          <p:spPr>
            <a:xfrm>
              <a:off x="2550592" y="954411"/>
              <a:ext cx="168064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b="1" dirty="0" smtClean="0"/>
                <a:t>H. </a:t>
              </a:r>
              <a:r>
                <a:rPr lang="fr-FR" sz="3200" b="1" dirty="0" err="1" smtClean="0"/>
                <a:t>Alhousseini</a:t>
              </a:r>
              <a:r>
                <a:rPr lang="fr-FR" sz="3200" b="1" dirty="0" smtClean="0"/>
                <a:t>, </a:t>
              </a:r>
              <a:r>
                <a:rPr lang="fr-FR" sz="3200" b="1" dirty="0" err="1" smtClean="0"/>
                <a:t>A.Gourdin</a:t>
              </a:r>
              <a:r>
                <a:rPr lang="fr-FR" sz="3200" b="1" dirty="0" smtClean="0"/>
                <a:t>, M. </a:t>
              </a:r>
              <a:r>
                <a:rPr lang="fr-FR" sz="3200" b="1" dirty="0" err="1" smtClean="0"/>
                <a:t>Tamatoa</a:t>
              </a:r>
              <a:r>
                <a:rPr lang="fr-FR" sz="3200" b="1" dirty="0" smtClean="0"/>
                <a:t>,  </a:t>
              </a:r>
              <a:r>
                <a:rPr lang="fr-FR" sz="3200" dirty="0" smtClean="0"/>
                <a:t>étudiants M1 Physique Numérique 2015 –2016 </a:t>
              </a:r>
              <a:endParaRPr lang="fr-FR" sz="32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337775" y="1458467"/>
              <a:ext cx="115797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200" dirty="0" smtClean="0"/>
                <a:t>Encadrants: </a:t>
              </a:r>
              <a:r>
                <a:rPr lang="fr-FR" sz="3200" b="1" dirty="0" smtClean="0"/>
                <a:t>J-</a:t>
              </a:r>
              <a:r>
                <a:rPr lang="fr-FR" sz="3200" b="1" dirty="0" err="1" smtClean="0"/>
                <a:t>P.Cordoni</a:t>
              </a:r>
              <a:r>
                <a:rPr lang="fr-FR" sz="3200" b="1" dirty="0" smtClean="0"/>
                <a:t>, </a:t>
              </a:r>
              <a:r>
                <a:rPr lang="fr-FR" sz="3200" b="1" dirty="0" err="1" smtClean="0"/>
                <a:t>I.Mougenot</a:t>
              </a:r>
              <a:r>
                <a:rPr lang="fr-FR" sz="3200" b="1" dirty="0" smtClean="0"/>
                <a:t>,</a:t>
              </a:r>
              <a:r>
                <a:rPr lang="fr-FR" sz="3200" b="1" dirty="0"/>
                <a:t> </a:t>
              </a:r>
              <a:r>
                <a:rPr lang="fr-FR" sz="3200" b="1" dirty="0" err="1" smtClean="0"/>
                <a:t>H.Reboul</a:t>
              </a:r>
              <a:endParaRPr lang="fr-FR" sz="3200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6567324" y="-1116403"/>
              <a:ext cx="9742700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6600" b="1" dirty="0" smtClean="0"/>
                <a:t>COSMOGRAVE</a:t>
              </a:r>
              <a:endParaRPr lang="fr-FR" sz="6600" dirty="0"/>
            </a:p>
            <a:p>
              <a:pPr algn="ctr"/>
              <a:endParaRPr lang="fr-FR" sz="5000" b="1" dirty="0" smtClean="0"/>
            </a:p>
            <a:p>
              <a:pPr algn="ctr"/>
              <a:endParaRPr lang="fr-FR" sz="5000" b="1" dirty="0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-35792" y="154772"/>
              <a:ext cx="22201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0" b="1" dirty="0" smtClean="0"/>
                <a:t>     Calculateur d’univers et </a:t>
              </a:r>
              <a:r>
                <a:rPr lang="fr-FR" sz="6000" b="1" smtClean="0"/>
                <a:t>de trajectoires </a:t>
              </a:r>
              <a:r>
                <a:rPr lang="fr-FR" sz="6000" b="1" dirty="0" smtClean="0"/>
                <a:t>en relativité générale</a:t>
              </a:r>
              <a:endParaRPr lang="fr-FR" sz="6000" b="1" dirty="0"/>
            </a:p>
          </p:txBody>
        </p:sp>
      </p:grpSp>
      <p:grpSp>
        <p:nvGrpSpPr>
          <p:cNvPr id="82" name="Groupe 81"/>
          <p:cNvGrpSpPr/>
          <p:nvPr/>
        </p:nvGrpSpPr>
        <p:grpSpPr>
          <a:xfrm>
            <a:off x="622703" y="4461886"/>
            <a:ext cx="10491422" cy="4646142"/>
            <a:chOff x="685580" y="4507774"/>
            <a:chExt cx="10295852" cy="5807677"/>
          </a:xfrm>
        </p:grpSpPr>
        <p:sp>
          <p:nvSpPr>
            <p:cNvPr id="16" name="Rectangle à coins arrondis 15"/>
            <p:cNvSpPr/>
            <p:nvPr/>
          </p:nvSpPr>
          <p:spPr>
            <a:xfrm>
              <a:off x="685580" y="4554811"/>
              <a:ext cx="10295852" cy="57606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fr-FR" sz="500" spc="-300" dirty="0" smtClean="0">
                <a:solidFill>
                  <a:schemeClr val="tx1"/>
                </a:solidFill>
              </a:endParaRPr>
            </a:p>
            <a:p>
              <a:pPr algn="just"/>
              <a:endParaRPr lang="fr-FR" sz="500" spc="-300" dirty="0">
                <a:solidFill>
                  <a:schemeClr val="tx1"/>
                </a:solidFill>
              </a:endParaRPr>
            </a:p>
            <a:p>
              <a:pPr algn="just"/>
              <a:endParaRPr lang="fr-FR" sz="500" spc="-300" dirty="0" smtClean="0">
                <a:solidFill>
                  <a:schemeClr val="tx1"/>
                </a:solidFill>
              </a:endParaRPr>
            </a:p>
            <a:p>
              <a:pPr algn="just"/>
              <a:r>
                <a:rPr lang="fr-FR" sz="3600" spc="-300" dirty="0" smtClean="0">
                  <a:solidFill>
                    <a:schemeClr val="tx1"/>
                  </a:solidFill>
                </a:rPr>
                <a:t>Développement d’un logiciel basé sur la relativité générale</a:t>
              </a:r>
              <a:r>
                <a:rPr lang="fr-FR" sz="3600" spc="-300" dirty="0">
                  <a:solidFill>
                    <a:schemeClr val="tx1"/>
                  </a:solidFill>
                </a:rPr>
                <a:t>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pour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calculer  :</a:t>
              </a:r>
              <a:endParaRPr lang="fr-FR" sz="3600" spc="-300" dirty="0" smtClean="0">
                <a:solidFill>
                  <a:schemeClr val="tx1"/>
                </a:solidFill>
              </a:endParaRPr>
            </a:p>
            <a:p>
              <a:pPr marL="571500" indent="-571500">
                <a:buClr>
                  <a:schemeClr val="tx1"/>
                </a:buClr>
                <a:buFont typeface="Wingdings" panose="05000000000000000000" pitchFamily="2" charset="2"/>
                <a:buChar char="v"/>
                <a:tabLst>
                  <a:tab pos="271463" algn="l"/>
                </a:tabLst>
              </a:pPr>
              <a:r>
                <a:rPr lang="fr-FR" sz="3600" spc="-300" dirty="0">
                  <a:solidFill>
                    <a:schemeClr val="tx1"/>
                  </a:solidFill>
                </a:rPr>
                <a:t>l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'évolution </a:t>
              </a:r>
              <a:r>
                <a:rPr lang="fr-FR" sz="3600" spc="-300" dirty="0">
                  <a:solidFill>
                    <a:schemeClr val="tx1"/>
                  </a:solidFill>
                </a:rPr>
                <a:t>des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 paramètres cosmologiques </a:t>
              </a:r>
              <a:r>
                <a:rPr lang="fr-FR" sz="3600" spc="-300" dirty="0">
                  <a:solidFill>
                    <a:schemeClr val="tx1"/>
                  </a:solidFill>
                </a:rPr>
                <a:t>d’un univers de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Friedmann-Lemaître</a:t>
              </a:r>
            </a:p>
            <a:p>
              <a:pPr marL="571500" indent="-571500">
                <a:buClr>
                  <a:schemeClr val="tx1"/>
                </a:buClr>
                <a:buFont typeface="Wingdings" panose="05000000000000000000" pitchFamily="2" charset="2"/>
                <a:buChar char="v"/>
                <a:tabLst>
                  <a:tab pos="271463" algn="l"/>
                </a:tabLst>
              </a:pPr>
              <a:r>
                <a:rPr lang="fr-FR" sz="3600" spc="-300" dirty="0">
                  <a:solidFill>
                    <a:schemeClr val="tx1"/>
                  </a:solidFill>
                </a:rPr>
                <a:t>l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es </a:t>
              </a:r>
              <a:r>
                <a:rPr lang="fr-FR" sz="3600" spc="-300" dirty="0">
                  <a:solidFill>
                    <a:schemeClr val="tx1"/>
                  </a:solidFill>
                </a:rPr>
                <a:t>trajectoires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libres au </a:t>
              </a:r>
              <a:r>
                <a:rPr lang="fr-FR" sz="3600" spc="-300" dirty="0">
                  <a:solidFill>
                    <a:schemeClr val="tx1"/>
                  </a:solidFill>
                </a:rPr>
                <a:t>voisinage d’un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centre massif  y compris jusqu’à la singularité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 d’un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trou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noir.</a:t>
              </a:r>
              <a:endParaRPr lang="fr-FR" sz="3600" spc="-3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55677" y="4507774"/>
              <a:ext cx="3117883" cy="67710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3800" b="1" dirty="0" smtClean="0"/>
                <a:t>Contexte</a:t>
              </a:r>
              <a:endParaRPr lang="fr-FR" sz="3800" b="1" dirty="0"/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11770187" y="4266779"/>
            <a:ext cx="9249585" cy="3888433"/>
            <a:chOff x="12172224" y="4554811"/>
            <a:chExt cx="8798740" cy="3888433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12172224" y="4554814"/>
              <a:ext cx="8798740" cy="38884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3600" i="1" spc="-300" smtClean="0">
                  <a:solidFill>
                    <a:schemeClr val="tx1"/>
                  </a:solidFill>
                </a:rPr>
                <a:t>2015 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:  Déploiement de </a:t>
              </a:r>
              <a:r>
                <a:rPr lang="fr-FR" sz="3600" spc="-300" dirty="0" err="1" smtClean="0">
                  <a:solidFill>
                    <a:schemeClr val="tx1"/>
                  </a:solidFill>
                </a:rPr>
                <a:t>cosmograve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/ test d’application et correction des bugs</a:t>
              </a:r>
            </a:p>
            <a:p>
              <a:pPr algn="just"/>
              <a:r>
                <a:rPr lang="fr-FR" sz="3600" i="1" spc="-300" dirty="0" smtClean="0">
                  <a:solidFill>
                    <a:schemeClr val="tx1"/>
                  </a:solidFill>
                </a:rPr>
                <a:t>2014 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:  Mise </a:t>
              </a:r>
              <a:r>
                <a:rPr lang="fr-FR" sz="3600" spc="-300" dirty="0">
                  <a:solidFill>
                    <a:schemeClr val="tx1"/>
                  </a:solidFill>
                </a:rPr>
                <a:t>à jour de </a:t>
              </a:r>
              <a:r>
                <a:rPr lang="fr-FR" sz="3600" spc="-300" dirty="0" err="1">
                  <a:solidFill>
                    <a:schemeClr val="tx1"/>
                  </a:solidFill>
                </a:rPr>
                <a:t>Cosmograve</a:t>
              </a:r>
              <a:r>
                <a:rPr lang="fr-FR" sz="3600" spc="-300" dirty="0">
                  <a:solidFill>
                    <a:schemeClr val="tx1"/>
                  </a:solidFill>
                </a:rPr>
                <a:t>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v2</a:t>
              </a:r>
              <a:endParaRPr lang="fr-FR" sz="3600" spc="-300" dirty="0">
                <a:solidFill>
                  <a:schemeClr val="tx1"/>
                </a:solidFill>
              </a:endParaRPr>
            </a:p>
            <a:p>
              <a:r>
                <a:rPr lang="fr-FR" sz="3600" i="1" spc="-300" dirty="0" smtClean="0">
                  <a:solidFill>
                    <a:schemeClr val="tx1"/>
                  </a:solidFill>
                </a:rPr>
                <a:t>2013 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:  </a:t>
              </a:r>
              <a:r>
                <a:rPr lang="fr-FR" sz="3600" spc="-300" dirty="0" err="1" smtClean="0">
                  <a:solidFill>
                    <a:schemeClr val="tx1"/>
                  </a:solidFill>
                </a:rPr>
                <a:t>Cosmograve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 v2/Application web</a:t>
              </a:r>
            </a:p>
            <a:p>
              <a:pPr algn="just"/>
              <a:r>
                <a:rPr lang="fr-FR" sz="3600" i="1" spc="-300" dirty="0" smtClean="0">
                  <a:solidFill>
                    <a:schemeClr val="tx1"/>
                  </a:solidFill>
                </a:rPr>
                <a:t>2009 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:  </a:t>
              </a:r>
              <a:r>
                <a:rPr lang="fr-FR" sz="3600" spc="-300" dirty="0" err="1" smtClean="0">
                  <a:solidFill>
                    <a:schemeClr val="tx1"/>
                  </a:solidFill>
                </a:rPr>
                <a:t>Cosmograve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 </a:t>
              </a:r>
              <a:r>
                <a:rPr lang="fr-FR" sz="3600" spc="-300" dirty="0">
                  <a:solidFill>
                    <a:schemeClr val="tx1"/>
                  </a:solidFill>
                </a:rPr>
                <a:t>Applet Java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657635" y="4554811"/>
              <a:ext cx="3131213" cy="67710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3800" b="1" dirty="0" smtClean="0"/>
                <a:t>Existant</a:t>
              </a:r>
              <a:endParaRPr lang="fr-FR" sz="3800" b="1" dirty="0"/>
            </a:p>
          </p:txBody>
        </p:sp>
      </p:grpSp>
      <p:grpSp>
        <p:nvGrpSpPr>
          <p:cNvPr id="21" name="Groupe 20"/>
          <p:cNvGrpSpPr/>
          <p:nvPr/>
        </p:nvGrpSpPr>
        <p:grpSpPr>
          <a:xfrm>
            <a:off x="12351777" y="8443243"/>
            <a:ext cx="8422743" cy="2448272"/>
            <a:chOff x="11775713" y="9019307"/>
            <a:chExt cx="8422743" cy="2448272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11775713" y="9019307"/>
              <a:ext cx="8422743" cy="24482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85800" indent="-685800">
                <a:buFont typeface="Wingdings" panose="05000000000000000000" pitchFamily="2" charset="2"/>
                <a:buChar char="ü"/>
              </a:pPr>
              <a:endParaRPr lang="fr-FR" sz="600" spc="-300" dirty="0" smtClean="0">
                <a:solidFill>
                  <a:schemeClr val="tx1"/>
                </a:solidFill>
              </a:endParaRPr>
            </a:p>
            <a:p>
              <a:pPr marL="685800" indent="-685800">
                <a:buFont typeface="Wingdings" panose="05000000000000000000" pitchFamily="2" charset="2"/>
                <a:buChar char="ü"/>
              </a:pPr>
              <a:endParaRPr lang="fr-FR" sz="600" spc="-300" dirty="0">
                <a:solidFill>
                  <a:schemeClr val="tx1"/>
                </a:solidFill>
              </a:endParaRPr>
            </a:p>
            <a:p>
              <a:pPr marL="685800" indent="-685800">
                <a:buFont typeface="Wingdings" panose="05000000000000000000" pitchFamily="2" charset="2"/>
                <a:buChar char="ü"/>
              </a:pPr>
              <a:endParaRPr lang="fr-FR" sz="600" spc="-300" dirty="0" smtClean="0">
                <a:solidFill>
                  <a:schemeClr val="tx1"/>
                </a:solidFill>
              </a:endParaRPr>
            </a:p>
            <a:p>
              <a:pPr marL="685800" indent="-685800">
                <a:buFont typeface="Wingdings" panose="05000000000000000000" pitchFamily="2" charset="2"/>
                <a:buChar char="ü"/>
              </a:pPr>
              <a:endParaRPr lang="fr-FR" sz="600" spc="-300" dirty="0">
                <a:solidFill>
                  <a:schemeClr val="tx1"/>
                </a:solidFill>
              </a:endParaRPr>
            </a:p>
            <a:p>
              <a:pPr marL="685800" indent="-685800">
                <a:buFont typeface="Wingdings" panose="05000000000000000000" pitchFamily="2" charset="2"/>
                <a:buChar char="ü"/>
              </a:pPr>
              <a:endParaRPr lang="fr-FR" sz="600" spc="-300" dirty="0" smtClean="0">
                <a:solidFill>
                  <a:schemeClr val="tx1"/>
                </a:solidFill>
              </a:endParaRPr>
            </a:p>
            <a:p>
              <a:pPr marL="1257300" indent="-571500">
                <a:buFont typeface="Wingdings" panose="05000000000000000000" pitchFamily="2" charset="2"/>
                <a:buChar char="v"/>
              </a:pPr>
              <a:r>
                <a:rPr lang="fr-FR" sz="3600" spc="-300" dirty="0" smtClean="0">
                  <a:solidFill>
                    <a:schemeClr val="tx1"/>
                  </a:solidFill>
                </a:rPr>
                <a:t>Refonte </a:t>
              </a:r>
              <a:r>
                <a:rPr lang="fr-FR" sz="3600" spc="-300" dirty="0">
                  <a:solidFill>
                    <a:schemeClr val="tx1"/>
                  </a:solidFill>
                </a:rPr>
                <a:t>de l’existant en </a:t>
              </a:r>
              <a:r>
                <a:rPr lang="fr-FR" sz="3600" spc="-300" dirty="0" smtClean="0">
                  <a:solidFill>
                    <a:schemeClr val="tx1"/>
                  </a:solidFill>
                </a:rPr>
                <a:t>JavaScript</a:t>
              </a:r>
            </a:p>
            <a:p>
              <a:pPr marL="1257300" indent="-571500">
                <a:buFont typeface="Wingdings" panose="05000000000000000000" pitchFamily="2" charset="2"/>
                <a:buChar char="v"/>
              </a:pPr>
              <a:r>
                <a:rPr lang="fr-FR" sz="3600" spc="-300" dirty="0" smtClean="0">
                  <a:solidFill>
                    <a:schemeClr val="tx1"/>
                  </a:solidFill>
                </a:rPr>
                <a:t>Extension </a:t>
              </a:r>
              <a:r>
                <a:rPr lang="fr-FR" sz="3600" spc="-300" dirty="0">
                  <a:solidFill>
                    <a:schemeClr val="tx1"/>
                  </a:solidFill>
                </a:rPr>
                <a:t>des performances</a:t>
              </a:r>
              <a:r>
                <a:rPr lang="fr-FR" sz="4800" spc="-300" dirty="0">
                  <a:solidFill>
                    <a:schemeClr val="tx1"/>
                  </a:solidFill>
                </a:rPr>
                <a:t> 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717736" y="9163323"/>
              <a:ext cx="3131213" cy="67710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3800" b="1" dirty="0" smtClean="0"/>
                <a:t>Objectifs</a:t>
              </a:r>
              <a:endParaRPr lang="fr-FR" sz="3800" b="1" dirty="0"/>
            </a:p>
          </p:txBody>
        </p:sp>
      </p:grpSp>
      <p:sp>
        <p:nvSpPr>
          <p:cNvPr id="24" name="Ellipse 23"/>
          <p:cNvSpPr/>
          <p:nvPr/>
        </p:nvSpPr>
        <p:spPr>
          <a:xfrm>
            <a:off x="8533160" y="9955411"/>
            <a:ext cx="3744416" cy="100811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300" b="1" dirty="0">
              <a:solidFill>
                <a:schemeClr val="tx1"/>
              </a:solidFill>
            </a:endParaRPr>
          </a:p>
          <a:p>
            <a:pPr algn="ctr"/>
            <a:endParaRPr lang="fr-FR" sz="300" b="1" dirty="0" smtClean="0">
              <a:solidFill>
                <a:schemeClr val="tx1"/>
              </a:solidFill>
            </a:endParaRPr>
          </a:p>
          <a:p>
            <a:pPr algn="ctr"/>
            <a:r>
              <a:rPr lang="fr-FR" sz="300" b="1" dirty="0">
                <a:solidFill>
                  <a:schemeClr val="tx1"/>
                </a:solidFill>
              </a:rPr>
              <a:t> </a:t>
            </a:r>
            <a:r>
              <a:rPr lang="fr-FR" sz="300" b="1" dirty="0" smtClean="0">
                <a:solidFill>
                  <a:schemeClr val="tx1"/>
                </a:solidFill>
              </a:rPr>
              <a:t>  </a:t>
            </a:r>
            <a:r>
              <a:rPr lang="fr-FR" sz="6000" b="1" dirty="0" smtClean="0">
                <a:solidFill>
                  <a:schemeClr val="tx1"/>
                </a:solidFill>
              </a:rPr>
              <a:t>Univers</a:t>
            </a:r>
            <a:endParaRPr lang="fr-FR" sz="6000" b="1" dirty="0">
              <a:solidFill>
                <a:schemeClr val="tx1"/>
              </a:solidFill>
            </a:endParaRPr>
          </a:p>
          <a:p>
            <a:pPr algn="ctr"/>
            <a:endParaRPr lang="fr-FR" dirty="0"/>
          </a:p>
        </p:txBody>
      </p:sp>
      <p:pic>
        <p:nvPicPr>
          <p:cNvPr id="1026" name="Picture 2" descr="C:\Users\Ibrahim MAIGA\Downloads\Cosmograve-poster\image_poster\univ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1" y="11321265"/>
            <a:ext cx="5769803" cy="353172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Ibrahim MAIGA\Downloads\Cosmograve-poster\image_poster\univ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976" y="11256540"/>
            <a:ext cx="4961323" cy="35904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Ibrahim MAIGA\Downloads\Cosmograve-poster\image_poster\univ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7576" y="11287481"/>
            <a:ext cx="5014762" cy="356550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17390144" y="15031897"/>
            <a:ext cx="36982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spc="-15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Graphe des séparatrices</a:t>
            </a:r>
            <a:endParaRPr lang="fr-FR" sz="3000" b="1" i="1" spc="-15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7442750" y="28101427"/>
            <a:ext cx="8291210" cy="1788954"/>
            <a:chOff x="4455894" y="28082146"/>
            <a:chExt cx="10336457" cy="1692188"/>
          </a:xfrm>
        </p:grpSpPr>
        <p:sp>
          <p:nvSpPr>
            <p:cNvPr id="57" name="Rectangle à coins arrondis 56"/>
            <p:cNvSpPr/>
            <p:nvPr/>
          </p:nvSpPr>
          <p:spPr>
            <a:xfrm>
              <a:off x="4455894" y="28082146"/>
              <a:ext cx="10336457" cy="169218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200" b="1" i="1" dirty="0" smtClean="0">
                  <a:solidFill>
                    <a:schemeClr val="tx1"/>
                  </a:solidFill>
                </a:rPr>
                <a:t>Technologies utilisées</a:t>
              </a:r>
            </a:p>
            <a:p>
              <a:endParaRPr lang="fr-FR" sz="5000" dirty="0">
                <a:solidFill>
                  <a:schemeClr val="tx1"/>
                </a:solidFill>
              </a:endParaRPr>
            </a:p>
          </p:txBody>
        </p:sp>
        <p:pic>
          <p:nvPicPr>
            <p:cNvPr id="58" name="Picture 11" descr="logo_html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7775" y="28745822"/>
              <a:ext cx="1143295" cy="552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59" name="Picture 12" descr="1024px-JQuery_log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1911" y="28817830"/>
              <a:ext cx="2112131" cy="513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60" name="Picture 13" descr="JQuery_UI_Log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467" y="28817830"/>
              <a:ext cx="2096293" cy="496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61" name="Picture 14" descr="d3-logo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2147" y="28638046"/>
              <a:ext cx="620129" cy="658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pic>
          <p:nvPicPr>
            <p:cNvPr id="62" name="Picture 15" descr="mathjs_330x100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0281" y="28889838"/>
              <a:ext cx="1489269" cy="448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</p:grpSp>
      <p:pic>
        <p:nvPicPr>
          <p:cNvPr id="1031" name="Picture 7" descr="C:\Users\Ibrahim MAIGA\Downloads\Cosmograve-poster\image_poster\univ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4200" y="11251555"/>
            <a:ext cx="2736304" cy="38523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ZoneTexte 67"/>
          <p:cNvSpPr txBox="1"/>
          <p:nvPr/>
        </p:nvSpPr>
        <p:spPr>
          <a:xfrm>
            <a:off x="12277576" y="14765931"/>
            <a:ext cx="50147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Sans </a:t>
            </a:r>
            <a:r>
              <a:rPr lang="fr-FR" sz="3000" b="1" i="1" spc="-15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Bang et </a:t>
            </a:r>
            <a:r>
              <a:rPr lang="fr-FR" sz="3000" b="1" i="1" spc="-15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Crunch</a:t>
            </a:r>
          </a:p>
        </p:txBody>
      </p:sp>
      <p:sp>
        <p:nvSpPr>
          <p:cNvPr id="69" name="ZoneTexte 68"/>
          <p:cNvSpPr txBox="1"/>
          <p:nvPr/>
        </p:nvSpPr>
        <p:spPr>
          <a:xfrm>
            <a:off x="6876976" y="14743865"/>
            <a:ext cx="4961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Avec </a:t>
            </a:r>
            <a:r>
              <a:rPr lang="fr-FR" sz="3000" b="1" i="1" spc="-150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Bang et </a:t>
            </a:r>
            <a:r>
              <a:rPr lang="fr-FR" sz="3000" b="1" i="1" spc="-15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3000" b="1" i="1" spc="-15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Crunch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819140" y="14765931"/>
            <a:ext cx="5769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b="1" i="1" spc="-15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Avec </a:t>
            </a:r>
            <a:r>
              <a:rPr lang="fr-FR" sz="3000" b="1" i="1" spc="-15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Bang et sans </a:t>
            </a:r>
            <a:r>
              <a:rPr lang="fr-FR" sz="3000" b="1" i="1" spc="-150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Big</a:t>
            </a:r>
            <a:r>
              <a:rPr lang="fr-FR" sz="3000" b="1" i="1" spc="-15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Crunch</a:t>
            </a:r>
            <a:endParaRPr lang="fr-FR" sz="3000" b="1" i="1" spc="-15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5" name="Ellipse 74"/>
          <p:cNvSpPr/>
          <p:nvPr/>
        </p:nvSpPr>
        <p:spPr>
          <a:xfrm>
            <a:off x="7381032" y="20468579"/>
            <a:ext cx="5472608" cy="129614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endParaRPr lang="fr-FR" sz="400" b="1" dirty="0" smtClean="0">
              <a:solidFill>
                <a:schemeClr val="tx1"/>
              </a:solidFill>
            </a:endParaRPr>
          </a:p>
          <a:p>
            <a:pPr algn="ctr"/>
            <a:r>
              <a:rPr lang="fr-FR" sz="6000" b="1" dirty="0" smtClean="0">
                <a:solidFill>
                  <a:schemeClr val="tx1"/>
                </a:solidFill>
              </a:rPr>
              <a:t>Gravitation</a:t>
            </a:r>
          </a:p>
          <a:p>
            <a:pPr algn="ctr"/>
            <a:endParaRPr lang="fr-FR" dirty="0"/>
          </a:p>
        </p:txBody>
      </p:sp>
      <p:pic>
        <p:nvPicPr>
          <p:cNvPr id="1042" name="Picture 18" descr="C:\Users\Ibrahim MAIGA\Downloads\Cosmograve-poster\image_poster\Grav1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456" y="21260667"/>
            <a:ext cx="4414088" cy="380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/>
          <p:cNvSpPr/>
          <p:nvPr/>
        </p:nvSpPr>
        <p:spPr>
          <a:xfrm>
            <a:off x="539964" y="25687995"/>
            <a:ext cx="57609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Mouvement d'une particule </a:t>
            </a:r>
          </a:p>
          <a:p>
            <a:pPr algn="ctr"/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libre au </a:t>
            </a:r>
            <a:r>
              <a:rPr lang="fr-FR" sz="3000" b="1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voisinage </a:t>
            </a:r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d'une masse M</a:t>
            </a:r>
            <a:endParaRPr lang="fr-FR" sz="3000" b="1" i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endParaRPr lang="fr-FR" sz="3000" b="1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6296" y="15500027"/>
            <a:ext cx="6015615" cy="5039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spc="-300" dirty="0">
              <a:solidFill>
                <a:schemeClr val="tx1"/>
              </a:solidFill>
            </a:endParaRPr>
          </a:p>
          <a:p>
            <a:pPr algn="ctr"/>
            <a:endParaRPr lang="fr-FR" sz="3600" spc="-300" dirty="0" smtClean="0">
              <a:solidFill>
                <a:schemeClr val="tx1"/>
              </a:solidFill>
            </a:endParaRPr>
          </a:p>
          <a:p>
            <a:pPr algn="ctr"/>
            <a:endParaRPr lang="fr-FR" sz="3600" spc="-300" dirty="0" smtClean="0">
              <a:solidFill>
                <a:schemeClr val="tx1"/>
              </a:solidFill>
            </a:endParaRPr>
          </a:p>
          <a:p>
            <a:endParaRPr lang="fr-FR" sz="3600" spc="-300" dirty="0">
              <a:solidFill>
                <a:schemeClr val="tx1"/>
              </a:solidFill>
            </a:endParaRPr>
          </a:p>
          <a:p>
            <a:endParaRPr lang="fr-FR" sz="3600" spc="-300" dirty="0" smtClean="0">
              <a:solidFill>
                <a:schemeClr val="tx1"/>
              </a:solidFill>
            </a:endParaRPr>
          </a:p>
          <a:p>
            <a:r>
              <a:rPr lang="fr-FR" sz="3600" spc="-300" dirty="0">
                <a:solidFill>
                  <a:schemeClr val="bg1"/>
                </a:solidFill>
              </a:rPr>
              <a:t>(</a:t>
            </a:r>
            <a:r>
              <a:rPr lang="fr-FR" sz="3600" spc="-150" dirty="0">
                <a:solidFill>
                  <a:schemeClr val="bg1"/>
                </a:solidFill>
              </a:rPr>
              <a:t>FL 1</a:t>
            </a:r>
            <a:r>
              <a:rPr lang="fr-FR" sz="3600" spc="-300" dirty="0">
                <a:solidFill>
                  <a:schemeClr val="bg1"/>
                </a:solidFill>
              </a:rPr>
              <a:t>)</a:t>
            </a:r>
          </a:p>
          <a:p>
            <a:endParaRPr lang="fr-FR" sz="3600" spc="-300" dirty="0">
              <a:solidFill>
                <a:schemeClr val="tx1"/>
              </a:solidFill>
            </a:endParaRPr>
          </a:p>
          <a:p>
            <a:endParaRPr lang="fr-FR" sz="3600" spc="-300" dirty="0" smtClean="0">
              <a:solidFill>
                <a:schemeClr val="tx1"/>
              </a:solidFill>
            </a:endParaRPr>
          </a:p>
          <a:p>
            <a:endParaRPr lang="fr-FR" sz="3600" spc="-300" dirty="0">
              <a:solidFill>
                <a:schemeClr val="tx1"/>
              </a:solidFill>
            </a:endParaRPr>
          </a:p>
        </p:txBody>
      </p:sp>
      <p:sp>
        <p:nvSpPr>
          <p:cNvPr id="139" name="ZoneTexte 138"/>
          <p:cNvSpPr txBox="1"/>
          <p:nvPr/>
        </p:nvSpPr>
        <p:spPr>
          <a:xfrm>
            <a:off x="5508824" y="17209055"/>
            <a:ext cx="1120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spc="-150" dirty="0" smtClean="0"/>
              <a:t>FL 2</a:t>
            </a:r>
            <a:endParaRPr lang="fr-FR" sz="2800" i="1" spc="-150" dirty="0"/>
          </a:p>
        </p:txBody>
      </p:sp>
      <p:sp>
        <p:nvSpPr>
          <p:cNvPr id="140" name="ZoneTexte 139"/>
          <p:cNvSpPr txBox="1"/>
          <p:nvPr/>
        </p:nvSpPr>
        <p:spPr>
          <a:xfrm>
            <a:off x="5754532" y="16416967"/>
            <a:ext cx="1120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i="1" spc="-150" dirty="0" smtClean="0"/>
              <a:t>FL 1</a:t>
            </a:r>
            <a:endParaRPr lang="fr-FR" sz="2800" i="1" spc="-150" dirty="0"/>
          </a:p>
        </p:txBody>
      </p:sp>
      <p:sp>
        <p:nvSpPr>
          <p:cNvPr id="141" name="ZoneTexte 140"/>
          <p:cNvSpPr txBox="1"/>
          <p:nvPr/>
        </p:nvSpPr>
        <p:spPr>
          <a:xfrm>
            <a:off x="1091853" y="17950040"/>
            <a:ext cx="5788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-150" dirty="0"/>
              <a:t>P</a:t>
            </a:r>
            <a:r>
              <a:rPr lang="fr-FR" sz="3600" spc="-150" dirty="0" smtClean="0"/>
              <a:t>aramètres cosmologiques</a:t>
            </a:r>
            <a:r>
              <a:rPr lang="fr-FR" sz="3600" spc="-150" dirty="0" smtClean="0">
                <a:solidFill>
                  <a:schemeClr val="bg1"/>
                </a:solidFill>
              </a:rPr>
              <a:t>:</a:t>
            </a:r>
            <a:endParaRPr lang="fr-FR" sz="3600" spc="-150" dirty="0">
              <a:solidFill>
                <a:schemeClr val="bg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7120615" y="15418349"/>
            <a:ext cx="5960386" cy="443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600" spc="-300" dirty="0">
              <a:solidFill>
                <a:schemeClr val="tx1"/>
              </a:solidFill>
            </a:endParaRPr>
          </a:p>
        </p:txBody>
      </p:sp>
      <p:sp>
        <p:nvSpPr>
          <p:cNvPr id="146" name="ZoneTexte 145"/>
          <p:cNvSpPr txBox="1"/>
          <p:nvPr/>
        </p:nvSpPr>
        <p:spPr>
          <a:xfrm>
            <a:off x="8166942" y="15369846"/>
            <a:ext cx="365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-300" dirty="0"/>
              <a:t>D</a:t>
            </a:r>
            <a:r>
              <a:rPr lang="fr-FR" sz="3600" spc="-300" dirty="0" smtClean="0"/>
              <a:t>istance  métrique </a:t>
            </a:r>
            <a:endParaRPr lang="fr-FR" sz="3600" spc="-300" dirty="0"/>
          </a:p>
        </p:txBody>
      </p:sp>
      <p:sp>
        <p:nvSpPr>
          <p:cNvPr id="150" name="ZoneTexte 149"/>
          <p:cNvSpPr txBox="1"/>
          <p:nvPr/>
        </p:nvSpPr>
        <p:spPr>
          <a:xfrm>
            <a:off x="7036763" y="17732275"/>
            <a:ext cx="7689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spc="-300" dirty="0" smtClean="0"/>
              <a:t>  Les durées </a:t>
            </a:r>
            <a:r>
              <a:rPr lang="fr-FR" sz="3600" spc="-150" dirty="0" smtClean="0"/>
              <a:t>de parcours </a:t>
            </a:r>
            <a:r>
              <a:rPr lang="fr-FR" sz="3600" spc="-300" dirty="0" smtClean="0"/>
              <a:t>de la lumière</a:t>
            </a:r>
          </a:p>
          <a:p>
            <a:r>
              <a:rPr lang="fr-FR" sz="3600" spc="-300" dirty="0" smtClean="0"/>
              <a:t> entre </a:t>
            </a:r>
            <a:r>
              <a:rPr lang="fr-FR" sz="3600" spc="-300" dirty="0"/>
              <a:t> </a:t>
            </a:r>
            <a:r>
              <a:rPr lang="fr-FR" sz="3600" spc="-300" dirty="0" smtClean="0"/>
              <a:t>les  </a:t>
            </a:r>
            <a:r>
              <a:rPr lang="fr-FR" sz="3600" spc="-300" dirty="0" smtClean="0"/>
              <a:t>instants  cosmiques  t</a:t>
            </a:r>
            <a:r>
              <a:rPr lang="fr-FR" sz="3600" spc="-300" baseline="-25000" dirty="0" smtClean="0"/>
              <a:t>1</a:t>
            </a:r>
            <a:r>
              <a:rPr lang="fr-FR" sz="3600" spc="-300" dirty="0" smtClean="0"/>
              <a:t> </a:t>
            </a:r>
            <a:r>
              <a:rPr lang="fr-FR" sz="3600" spc="-300" dirty="0" smtClean="0"/>
              <a:t>et </a:t>
            </a:r>
            <a:r>
              <a:rPr lang="fr-FR" sz="3600" spc="-300" dirty="0" smtClean="0"/>
              <a:t>t</a:t>
            </a:r>
            <a:r>
              <a:rPr lang="fr-FR" sz="3600" spc="-300" baseline="-25000" dirty="0" smtClean="0"/>
              <a:t>2  </a:t>
            </a:r>
            <a:r>
              <a:rPr lang="fr-FR" sz="3600" spc="-300" dirty="0" smtClean="0"/>
              <a:t>:</a:t>
            </a:r>
            <a:endParaRPr lang="fr-FR" sz="3600" spc="-300" dirty="0"/>
          </a:p>
        </p:txBody>
      </p:sp>
      <p:sp>
        <p:nvSpPr>
          <p:cNvPr id="152" name="Rectangle 151"/>
          <p:cNvSpPr/>
          <p:nvPr/>
        </p:nvSpPr>
        <p:spPr>
          <a:xfrm>
            <a:off x="13341208" y="15788059"/>
            <a:ext cx="7433312" cy="3154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600" spc="-300" dirty="0">
              <a:solidFill>
                <a:schemeClr val="tx1"/>
              </a:solidFill>
            </a:endParaRPr>
          </a:p>
        </p:txBody>
      </p:sp>
      <p:sp>
        <p:nvSpPr>
          <p:cNvPr id="153" name="ZoneTexte 152"/>
          <p:cNvSpPr txBox="1"/>
          <p:nvPr/>
        </p:nvSpPr>
        <p:spPr>
          <a:xfrm>
            <a:off x="13997077" y="15788059"/>
            <a:ext cx="58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 smtClean="0"/>
              <a:t>Âge </a:t>
            </a:r>
            <a:r>
              <a:rPr lang="fr-FR" sz="3600" dirty="0" smtClean="0"/>
              <a:t>de l’univers à </a:t>
            </a:r>
            <a:r>
              <a:rPr lang="fr-FR" sz="3600" dirty="0" err="1" smtClean="0"/>
              <a:t>Big</a:t>
            </a:r>
            <a:r>
              <a:rPr lang="fr-FR" sz="3600" dirty="0" smtClean="0"/>
              <a:t> </a:t>
            </a:r>
            <a:r>
              <a:rPr lang="fr-FR" sz="3600" dirty="0" smtClean="0"/>
              <a:t>Bang</a:t>
            </a:r>
            <a:endParaRPr lang="fr-FR" sz="3600" dirty="0"/>
          </a:p>
        </p:txBody>
      </p:sp>
      <p:sp>
        <p:nvSpPr>
          <p:cNvPr id="157" name="ZoneTexte 156"/>
          <p:cNvSpPr txBox="1"/>
          <p:nvPr/>
        </p:nvSpPr>
        <p:spPr>
          <a:xfrm>
            <a:off x="13141672" y="17662008"/>
            <a:ext cx="802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-300" dirty="0" smtClean="0"/>
              <a:t>Evolution des paramètres cosmologiques</a:t>
            </a:r>
            <a:endParaRPr lang="fr-FR" sz="3600" spc="-300" dirty="0"/>
          </a:p>
        </p:txBody>
      </p:sp>
      <p:sp>
        <p:nvSpPr>
          <p:cNvPr id="171" name="Rectangle 170"/>
          <p:cNvSpPr/>
          <p:nvPr/>
        </p:nvSpPr>
        <p:spPr>
          <a:xfrm>
            <a:off x="16166008" y="25077091"/>
            <a:ext cx="56886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Potentiel</a:t>
            </a:r>
          </a:p>
          <a:p>
            <a:pPr algn="ctr"/>
            <a:r>
              <a:rPr lang="fr-FR" sz="3000" b="1" i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 gravitationnel effectif </a:t>
            </a:r>
            <a:endParaRPr lang="fr-FR" sz="3000" b="1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88" name="Groupe 87"/>
          <p:cNvGrpSpPr/>
          <p:nvPr/>
        </p:nvGrpSpPr>
        <p:grpSpPr>
          <a:xfrm>
            <a:off x="6964755" y="22054496"/>
            <a:ext cx="9064022" cy="2033599"/>
            <a:chOff x="3557025" y="21707933"/>
            <a:chExt cx="9943889" cy="2230507"/>
          </a:xfrm>
        </p:grpSpPr>
        <p:sp>
          <p:nvSpPr>
            <p:cNvPr id="158" name="Rectangle 157"/>
            <p:cNvSpPr/>
            <p:nvPr/>
          </p:nvSpPr>
          <p:spPr>
            <a:xfrm>
              <a:off x="3557025" y="21792537"/>
              <a:ext cx="9943889" cy="21459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sz="3600" spc="-300" dirty="0">
                <a:solidFill>
                  <a:schemeClr val="tx1"/>
                </a:solidFill>
              </a:endParaRPr>
            </a:p>
          </p:txBody>
        </p:sp>
        <p:sp>
          <p:nvSpPr>
            <p:cNvPr id="176" name="ZoneTexte 175"/>
            <p:cNvSpPr txBox="1"/>
            <p:nvPr/>
          </p:nvSpPr>
          <p:spPr>
            <a:xfrm>
              <a:off x="5303741" y="21707933"/>
              <a:ext cx="7278099" cy="70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3600" spc="-150" dirty="0"/>
                <a:t>M</a:t>
              </a:r>
              <a:r>
                <a:rPr lang="fr-FR" sz="3600" spc="-150" dirty="0" smtClean="0"/>
                <a:t>étrique </a:t>
              </a:r>
              <a:r>
                <a:rPr lang="fr-FR" sz="3600" spc="-150" dirty="0"/>
                <a:t>de </a:t>
              </a:r>
              <a:r>
                <a:rPr lang="fr-FR" sz="3600" spc="-150" dirty="0" smtClean="0"/>
                <a:t>Schwarzschild</a:t>
              </a:r>
              <a:endParaRPr lang="fr-FR" sz="3600" i="1" spc="-150" dirty="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6967498" y="24573035"/>
            <a:ext cx="7759884" cy="3152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600" spc="-300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7412534" y="26085203"/>
            <a:ext cx="6642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600" spc="-150" dirty="0" smtClean="0"/>
              <a:t>Particule </a:t>
            </a:r>
            <a:r>
              <a:rPr lang="fr-FR" sz="3600" spc="-150" dirty="0"/>
              <a:t>autour d'un corps massif 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487788" y="26788664"/>
            <a:ext cx="11336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spc="-300" dirty="0" smtClean="0"/>
              <a:t>avec</a:t>
            </a:r>
            <a:endParaRPr lang="fr-FR" sz="3600" dirty="0"/>
          </a:p>
        </p:txBody>
      </p:sp>
      <p:sp>
        <p:nvSpPr>
          <p:cNvPr id="186" name="Rectangle 185"/>
          <p:cNvSpPr/>
          <p:nvPr/>
        </p:nvSpPr>
        <p:spPr>
          <a:xfrm>
            <a:off x="15733961" y="26179586"/>
            <a:ext cx="4620356" cy="1361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600" spc="-300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15984892" y="26158952"/>
            <a:ext cx="4501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dirty="0" smtClean="0"/>
              <a:t>Dilatation </a:t>
            </a:r>
            <a:r>
              <a:rPr lang="fr-FR" sz="3600" dirty="0" smtClean="0"/>
              <a:t>temporelle </a:t>
            </a:r>
            <a:endParaRPr lang="fr-FR" sz="36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52" y="21476691"/>
            <a:ext cx="4324350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Users\Ibrahim MAIGA\Downloads\Cosmograve-poster\image_poster\ds2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039" y="22681803"/>
            <a:ext cx="8745416" cy="63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brahim MAIGA\Downloads\Cosmograve-poster\image_poster\lambdaplus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575" y="23313483"/>
            <a:ext cx="3922080" cy="77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Ibrahim MAIGA\Downloads\Cosmograve-poster\image_poster\m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1777" y="23297454"/>
            <a:ext cx="14382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C:\Users\Ibrahim MAIGA\Downloads\Cosmograve-poster\image_poster\1moins2m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008" y="24616364"/>
            <a:ext cx="46482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Ibrahim MAIGA\Downloads\Cosmograve-poster\image_poster\V_r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91" y="26814366"/>
            <a:ext cx="3719418" cy="72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" descr="C:\Users\Ibrahim MAIGA\Downloads\Cosmograve-poster\image_poster\v_phi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075" y="25359348"/>
            <a:ext cx="2569678" cy="83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Ibrahim MAIGA\Downloads\Cosmograve-poster\image_poster\d2r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123" y="26681830"/>
            <a:ext cx="21240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Ibrahim MAIGA\Downloads\Cosmograve-poster\image_poster\L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18" y="25351758"/>
            <a:ext cx="22955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Ibrahim MAIGA\Downloads\Cosmograve-poster\image_poster\d_tau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456" y="26731534"/>
            <a:ext cx="2914650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Rectangle 112"/>
          <p:cNvSpPr/>
          <p:nvPr/>
        </p:nvSpPr>
        <p:spPr>
          <a:xfrm>
            <a:off x="474637" y="26805283"/>
            <a:ext cx="5985734" cy="146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spc="-150" dirty="0" smtClean="0">
                <a:solidFill>
                  <a:schemeClr val="tx1"/>
                </a:solidFill>
              </a:rPr>
              <a:t>Trajectoire dans un plan de front</a:t>
            </a:r>
          </a:p>
          <a:p>
            <a:endParaRPr lang="fr-FR" sz="3600" spc="-150" dirty="0" smtClean="0">
              <a:solidFill>
                <a:schemeClr val="tx1"/>
              </a:solidFill>
            </a:endParaRPr>
          </a:p>
          <a:p>
            <a:r>
              <a:rPr lang="fr-FR" sz="3600" spc="-300" dirty="0" smtClean="0">
                <a:solidFill>
                  <a:schemeClr val="tx1"/>
                </a:solidFill>
              </a:rPr>
              <a:t> </a:t>
            </a:r>
            <a:endParaRPr lang="fr-FR" sz="3600" spc="-300" dirty="0">
              <a:solidFill>
                <a:schemeClr val="tx1"/>
              </a:solidFill>
            </a:endParaRPr>
          </a:p>
        </p:txBody>
      </p:sp>
      <p:pic>
        <p:nvPicPr>
          <p:cNvPr id="114" name="Picture 10" descr="C:\Users\Ibrahim MAIGA\Downloads\Cosmograve-poster\image_poster\theta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580" y="27377527"/>
            <a:ext cx="1095375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Ibrahim MAIGA\Downloads\Cosmograve-poster\image_poster\t0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189" y="16500568"/>
            <a:ext cx="4225412" cy="7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Ibrahim MAIGA\Downloads\Cosmograve-poster\image_poster\Ex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1555" y="17300227"/>
            <a:ext cx="7355744" cy="4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Ibrahim MAIGA\Downloads\Cosmograve-poster\image_poster\d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242" y="15941128"/>
            <a:ext cx="5859422" cy="74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Ibrahim MAIGA\Downloads\Cosmograve-poster\image_poster\Sk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637" y="16724163"/>
            <a:ext cx="3333568" cy="93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Ibrahim MAIGA\Downloads\Cosmograve-poster\image_poster\t2-t1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806" y="18912429"/>
            <a:ext cx="5715842" cy="941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8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702" y="16220237"/>
            <a:ext cx="4452146" cy="86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92" y="17084203"/>
            <a:ext cx="3629406" cy="864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68" y="20180547"/>
            <a:ext cx="4446304" cy="359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" name="ZoneTexte 124"/>
          <p:cNvSpPr txBox="1"/>
          <p:nvPr/>
        </p:nvSpPr>
        <p:spPr>
          <a:xfrm>
            <a:off x="1088526" y="15585895"/>
            <a:ext cx="578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-150" dirty="0" smtClean="0"/>
              <a:t>Équations de </a:t>
            </a:r>
            <a:r>
              <a:rPr lang="fr-FR" sz="3600" spc="-300" dirty="0" smtClean="0"/>
              <a:t>Friedmann-Lemaître</a:t>
            </a:r>
            <a:endParaRPr lang="fr-FR" sz="3600" spc="-300" dirty="0"/>
          </a:p>
          <a:p>
            <a:pPr algn="ctr"/>
            <a:r>
              <a:rPr lang="fr-FR" sz="3600" spc="-150" dirty="0" smtClean="0"/>
              <a:t> </a:t>
            </a:r>
            <a:r>
              <a:rPr lang="fr-FR" sz="3600" spc="-150" dirty="0" smtClean="0">
                <a:solidFill>
                  <a:schemeClr val="bg1"/>
                </a:solidFill>
              </a:rPr>
              <a:t>:</a:t>
            </a:r>
            <a:endParaRPr lang="fr-FR" sz="3600" spc="-150" dirty="0">
              <a:solidFill>
                <a:schemeClr val="bg1"/>
              </a:solidFill>
            </a:endParaRP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199" y="18608773"/>
            <a:ext cx="2092926" cy="66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936" y="18546473"/>
            <a:ext cx="1805446" cy="69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328" y="19316451"/>
            <a:ext cx="2161228" cy="73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8" name="Picture 24" descr="C:\Users\Ibrahim MAIGA\Downloads\omegak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345" y="19316451"/>
            <a:ext cx="1977130" cy="59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1136" y="18353937"/>
            <a:ext cx="7231956" cy="50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38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5643</TotalTime>
  <Words>218</Words>
  <Application>Microsoft Office PowerPoint</Application>
  <PresentationFormat>Personnalisé</PresentationFormat>
  <Paragraphs>89</Paragraphs>
  <Slides>1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2" baseType="lpstr">
      <vt:lpstr>Thème Office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Ibrahim MAIGA</dc:creator>
  <cp:lastModifiedBy>Ibrahim MAIGA</cp:lastModifiedBy>
  <cp:revision>229</cp:revision>
  <dcterms:created xsi:type="dcterms:W3CDTF">2016-06-01T20:13:48Z</dcterms:created>
  <dcterms:modified xsi:type="dcterms:W3CDTF">2016-06-09T14:41:54Z</dcterms:modified>
</cp:coreProperties>
</file>